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91" r:id="rId4"/>
    <p:sldId id="259" r:id="rId5"/>
    <p:sldId id="261" r:id="rId6"/>
    <p:sldId id="263" r:id="rId7"/>
    <p:sldId id="264" r:id="rId8"/>
    <p:sldId id="355" r:id="rId9"/>
    <p:sldId id="356" r:id="rId10"/>
    <p:sldId id="286" r:id="rId11"/>
    <p:sldId id="26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08" r:id="rId22"/>
    <p:sldId id="260" r:id="rId23"/>
    <p:sldId id="306" r:id="rId24"/>
    <p:sldId id="322" r:id="rId25"/>
    <p:sldId id="307" r:id="rId26"/>
    <p:sldId id="350" r:id="rId27"/>
    <p:sldId id="309" r:id="rId28"/>
    <p:sldId id="310" r:id="rId29"/>
    <p:sldId id="311" r:id="rId30"/>
    <p:sldId id="312" r:id="rId31"/>
    <p:sldId id="313" r:id="rId32"/>
    <p:sldId id="317" r:id="rId33"/>
    <p:sldId id="318" r:id="rId34"/>
    <p:sldId id="354" r:id="rId3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6" autoAdjust="0"/>
    <p:restoredTop sz="77446" autoAdjust="0"/>
  </p:normalViewPr>
  <p:slideViewPr>
    <p:cSldViewPr>
      <p:cViewPr varScale="1">
        <p:scale>
          <a:sx n="105" d="100"/>
          <a:sy n="105" d="100"/>
        </p:scale>
        <p:origin x="4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398D-1701-43C2-B648-89BD4BCADD0C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A3F3E-3D27-45E3-B192-00CA3F1ED3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9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A3F3E-3D27-45E3-B192-00CA3F1ED37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70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67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78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58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911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165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05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0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604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95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FBDE4-1B9A-4EE0-9E69-28A91B8366FA}" type="datetimeFigureOut">
              <a:rPr lang="nl-NL" smtClean="0"/>
              <a:t>04-06-18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966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ame.engineering.nyu.edu/projects/exploring-game-spa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7" y="95850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Game Design </a:t>
            </a:r>
            <a:r>
              <a:rPr lang="nl-NL" b="1" dirty="0" err="1"/>
              <a:t>Spaces</a:t>
            </a:r>
            <a:br>
              <a:rPr lang="nl-NL" b="1" dirty="0"/>
            </a:br>
            <a:r>
              <a:rPr lang="nl-NL" sz="3100" b="1" dirty="0"/>
              <a:t>IGGI Games Design II</a:t>
            </a:r>
            <a:br>
              <a:rPr lang="nl-NL" b="1" dirty="0"/>
            </a:br>
            <a:br>
              <a:rPr lang="nl-NL" b="1" dirty="0"/>
            </a:br>
            <a:endParaRPr lang="nl-NL" sz="2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69367" y="4869160"/>
            <a:ext cx="6400800" cy="982960"/>
          </a:xfrm>
        </p:spPr>
        <p:txBody>
          <a:bodyPr>
            <a:normAutofit/>
          </a:bodyPr>
          <a:lstStyle/>
          <a:p>
            <a:r>
              <a:rPr lang="nl-NL" dirty="0"/>
              <a:t>Simon Lucas </a:t>
            </a:r>
            <a:r>
              <a:rPr lang="nl-NL" dirty="0" err="1"/>
              <a:t>and</a:t>
            </a:r>
            <a:r>
              <a:rPr lang="nl-NL" dirty="0"/>
              <a:t> Diego Perez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B4295-5CBB-4F47-9DE8-6088BCD2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054053"/>
            <a:ext cx="4608512" cy="2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10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Constructing a Searchable Game Design Space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Approach: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Identify Characteristic Dimensions of a Game Genre </a:t>
            </a:r>
            <a:br>
              <a:rPr lang="en-GB" dirty="0"/>
            </a:br>
            <a:r>
              <a:rPr lang="en-GB" dirty="0"/>
              <a:t>e.g. 2-D Arcade Games</a:t>
            </a:r>
          </a:p>
        </p:txBody>
      </p:sp>
    </p:spTree>
    <p:extLst>
      <p:ext uri="{BB962C8B-B14F-4D97-AF65-F5344CB8AC3E}">
        <p14:creationId xmlns:p14="http://schemas.microsoft.com/office/powerpoint/2010/main" val="75176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Approach: Identify Characteristic Dimensions of a Game Genre e.g. 2-D Arcade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2803"/>
          </a:xfrm>
        </p:spPr>
        <p:txBody>
          <a:bodyPr>
            <a:normAutofit/>
          </a:bodyPr>
          <a:lstStyle/>
          <a:p>
            <a:r>
              <a:rPr lang="en-GB" dirty="0"/>
              <a:t>Game rules</a:t>
            </a:r>
          </a:p>
          <a:p>
            <a:r>
              <a:rPr lang="en-GB" dirty="0"/>
              <a:t>Object types</a:t>
            </a:r>
          </a:p>
          <a:p>
            <a:r>
              <a:rPr lang="en-GB" dirty="0"/>
              <a:t>Vehicle physics</a:t>
            </a:r>
          </a:p>
          <a:p>
            <a:r>
              <a:rPr lang="en-GB" dirty="0"/>
              <a:t>Input controls</a:t>
            </a:r>
          </a:p>
          <a:p>
            <a:r>
              <a:rPr lang="en-GB" dirty="0"/>
              <a:t>Weapon systems</a:t>
            </a:r>
          </a:p>
          <a:p>
            <a:r>
              <a:rPr lang="en-GB" dirty="0"/>
              <a:t>Game views</a:t>
            </a:r>
          </a:p>
          <a:p>
            <a:r>
              <a:rPr lang="en-GB" dirty="0"/>
              <a:t>Level designs</a:t>
            </a:r>
          </a:p>
          <a:p>
            <a:r>
              <a:rPr lang="en-GB" dirty="0"/>
              <a:t>AI Behaviour</a:t>
            </a:r>
          </a:p>
        </p:txBody>
      </p:sp>
    </p:spTree>
    <p:extLst>
      <p:ext uri="{BB962C8B-B14F-4D97-AF65-F5344CB8AC3E}">
        <p14:creationId xmlns:p14="http://schemas.microsoft.com/office/powerpoint/2010/main" val="40624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What happens when things collide?  (define in </a:t>
            </a:r>
            <a:r>
              <a:rPr lang="en-GB" b="1" dirty="0"/>
              <a:t>Collision Matrix</a:t>
            </a:r>
            <a:r>
              <a:rPr lang="en-GB" dirty="0"/>
              <a:t>)</a:t>
            </a:r>
          </a:p>
          <a:p>
            <a:r>
              <a:rPr lang="en-GB" dirty="0"/>
              <a:t>Reward structure (points, lives/health/ammo gained and lost)</a:t>
            </a:r>
          </a:p>
          <a:p>
            <a:r>
              <a:rPr lang="en-GB" dirty="0"/>
              <a:t>Game state transition structure (e.g. when is a level cleared?)</a:t>
            </a:r>
          </a:p>
          <a:p>
            <a:r>
              <a:rPr lang="en-GB" dirty="0"/>
              <a:t>These are fundamental to the nature of the game</a:t>
            </a:r>
          </a:p>
          <a:p>
            <a:pPr lvl="1"/>
            <a:r>
              <a:rPr lang="en-GB" dirty="0"/>
              <a:t>Small changes can radically alter the game</a:t>
            </a:r>
          </a:p>
          <a:p>
            <a:pPr lvl="1"/>
            <a:r>
              <a:rPr lang="en-GB" dirty="0"/>
              <a:t>For example, flipping the sign on a reward signal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55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Things to:</a:t>
            </a:r>
          </a:p>
          <a:p>
            <a:pPr lvl="1"/>
            <a:r>
              <a:rPr lang="en-GB" dirty="0"/>
              <a:t>Shoot</a:t>
            </a:r>
          </a:p>
          <a:p>
            <a:pPr lvl="1"/>
            <a:r>
              <a:rPr lang="en-GB" dirty="0"/>
              <a:t>Collect</a:t>
            </a:r>
          </a:p>
          <a:p>
            <a:pPr lvl="2"/>
            <a:r>
              <a:rPr lang="en-GB" dirty="0"/>
              <a:t>For reward</a:t>
            </a:r>
          </a:p>
          <a:p>
            <a:pPr lvl="2"/>
            <a:r>
              <a:rPr lang="en-GB" dirty="0"/>
              <a:t>Or power up / </a:t>
            </a:r>
            <a:br>
              <a:rPr lang="en-GB" dirty="0"/>
            </a:br>
            <a:r>
              <a:rPr lang="en-GB" dirty="0"/>
              <a:t>health</a:t>
            </a:r>
          </a:p>
          <a:p>
            <a:pPr lvl="1"/>
            <a:r>
              <a:rPr lang="en-GB" dirty="0"/>
              <a:t>Jump on</a:t>
            </a:r>
          </a:p>
          <a:p>
            <a:pPr lvl="1"/>
            <a:r>
              <a:rPr lang="en-GB" dirty="0"/>
              <a:t>Protect</a:t>
            </a:r>
          </a:p>
          <a:p>
            <a:pPr lvl="1"/>
            <a:r>
              <a:rPr lang="en-GB" dirty="0"/>
              <a:t>Infect</a:t>
            </a:r>
          </a:p>
          <a:p>
            <a:pPr lvl="1"/>
            <a:r>
              <a:rPr lang="en-GB" dirty="0"/>
              <a:t>Bounce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2" y="2166258"/>
            <a:ext cx="4731029" cy="32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 actions affect the movement of the vehicle (space ship)</a:t>
            </a:r>
          </a:p>
          <a:p>
            <a:r>
              <a:rPr lang="en-GB" dirty="0"/>
              <a:t>Left-right?</a:t>
            </a:r>
          </a:p>
          <a:p>
            <a:r>
              <a:rPr lang="en-GB" dirty="0"/>
              <a:t>Car-like?</a:t>
            </a:r>
          </a:p>
          <a:p>
            <a:r>
              <a:rPr lang="en-GB" dirty="0"/>
              <a:t>Asteroids-style space ship</a:t>
            </a:r>
          </a:p>
          <a:p>
            <a:pPr lvl="1"/>
            <a:r>
              <a:rPr lang="en-GB" dirty="0"/>
              <a:t>Thrust forward / reverse</a:t>
            </a:r>
          </a:p>
          <a:p>
            <a:pPr lvl="1"/>
            <a:r>
              <a:rPr lang="en-GB" dirty="0"/>
              <a:t>Thrust always on?  (this is an interesting twist)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67" y="326711"/>
            <a:ext cx="1031422" cy="109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25411">
            <a:off x="1585926" y="326711"/>
            <a:ext cx="1031422" cy="10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8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Related to vehicle physics but distinct</a:t>
            </a:r>
          </a:p>
          <a:p>
            <a:r>
              <a:rPr lang="en-GB" dirty="0"/>
              <a:t>How is the ship / game controlled</a:t>
            </a:r>
          </a:p>
          <a:p>
            <a:r>
              <a:rPr lang="en-GB" dirty="0"/>
              <a:t>E.g. Classic arcade versus one tap or one touch (let’s say with one-touch the duration of touch counts too, as well as the timing of the touch)</a:t>
            </a:r>
          </a:p>
          <a:p>
            <a:r>
              <a:rPr lang="en-GB" dirty="0"/>
              <a:t>Can also vary the input mode completely</a:t>
            </a:r>
          </a:p>
          <a:p>
            <a:pPr lvl="1"/>
            <a:r>
              <a:rPr lang="en-GB" dirty="0"/>
              <a:t>E.g. Tap-based Pac-Man where each tap gives Pac-Man an aim-point</a:t>
            </a:r>
          </a:p>
        </p:txBody>
      </p:sp>
    </p:spTree>
    <p:extLst>
      <p:ext uri="{BB962C8B-B14F-4D97-AF65-F5344CB8AC3E}">
        <p14:creationId xmlns:p14="http://schemas.microsoft.com/office/powerpoint/2010/main" val="253900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Weapon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Things to vary include:</a:t>
            </a:r>
          </a:p>
          <a:p>
            <a:pPr lvl="1"/>
            <a:r>
              <a:rPr lang="en-GB" dirty="0"/>
              <a:t>Firing rate (and cannon cool down)</a:t>
            </a:r>
          </a:p>
          <a:p>
            <a:pPr lvl="1"/>
            <a:r>
              <a:rPr lang="en-GB" dirty="0"/>
              <a:t>Missile velocity profile</a:t>
            </a:r>
          </a:p>
          <a:p>
            <a:pPr lvl="2"/>
            <a:r>
              <a:rPr lang="en-GB" dirty="0"/>
              <a:t>How fast does it travel</a:t>
            </a:r>
          </a:p>
          <a:p>
            <a:pPr lvl="2"/>
            <a:r>
              <a:rPr lang="en-GB" dirty="0"/>
              <a:t>And does it slow down (like a bullet) or speed up (like a rocket)</a:t>
            </a:r>
          </a:p>
          <a:p>
            <a:pPr lvl="1"/>
            <a:r>
              <a:rPr lang="en-GB" dirty="0"/>
              <a:t>Missile range</a:t>
            </a:r>
          </a:p>
          <a:p>
            <a:pPr lvl="1"/>
            <a:r>
              <a:rPr lang="en-GB" dirty="0"/>
              <a:t>Missile steer</a:t>
            </a:r>
          </a:p>
          <a:p>
            <a:pPr lvl="2"/>
            <a:r>
              <a:rPr lang="en-GB" dirty="0"/>
              <a:t>(make ship movement steer the missile – like </a:t>
            </a:r>
            <a:r>
              <a:rPr lang="en-GB" dirty="0" err="1"/>
              <a:t>Galaxians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842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Fixed versus panning / scrolling / zooming viewport)</a:t>
            </a:r>
          </a:p>
          <a:p>
            <a:pPr lvl="1"/>
            <a:r>
              <a:rPr lang="en-GB" dirty="0"/>
              <a:t>2D versus 3D, fully versus partially observable</a:t>
            </a:r>
          </a:p>
          <a:p>
            <a:r>
              <a:rPr lang="en-GB" dirty="0"/>
              <a:t>Note that this can radically alter the nature and difficulty of a game</a:t>
            </a:r>
          </a:p>
          <a:p>
            <a:r>
              <a:rPr lang="en-GB" dirty="0"/>
              <a:t>In game theory terms may also be significant e.g.</a:t>
            </a:r>
          </a:p>
          <a:p>
            <a:pPr lvl="1"/>
            <a:r>
              <a:rPr lang="en-GB" dirty="0"/>
              <a:t>Transform a game of </a:t>
            </a:r>
            <a:r>
              <a:rPr lang="en-GB" b="1" dirty="0"/>
              <a:t>perfect information</a:t>
            </a:r>
            <a:r>
              <a:rPr lang="en-GB" dirty="0"/>
              <a:t> into a </a:t>
            </a:r>
            <a:r>
              <a:rPr lang="en-GB" b="1" dirty="0"/>
              <a:t>partially observable</a:t>
            </a:r>
            <a:r>
              <a:rPr lang="en-GB" dirty="0"/>
              <a:t> one (and an MDP into a POMDP)</a:t>
            </a:r>
          </a:p>
          <a:p>
            <a:r>
              <a:rPr lang="en-GB" b="1" dirty="0"/>
              <a:t>What about Lights-Out Space Battle</a:t>
            </a:r>
          </a:p>
          <a:p>
            <a:pPr lvl="1"/>
            <a:r>
              <a:rPr lang="en-GB" b="1" dirty="0"/>
              <a:t>Play without seeing anything – except the score!</a:t>
            </a:r>
          </a:p>
          <a:p>
            <a:pPr lvl="1"/>
            <a:r>
              <a:rPr lang="en-GB" b="1" dirty="0"/>
              <a:t>Actually an already studied game: </a:t>
            </a:r>
            <a:r>
              <a:rPr lang="en-GB" b="1" dirty="0" err="1"/>
              <a:t>Kriegspiel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181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obviously has a significant impact on the difficulty and interest of a game</a:t>
            </a:r>
          </a:p>
          <a:p>
            <a:r>
              <a:rPr lang="en-GB" dirty="0"/>
              <a:t>Ms Pac-Man is a classic example</a:t>
            </a:r>
          </a:p>
          <a:p>
            <a:r>
              <a:rPr lang="en-GB" dirty="0"/>
              <a:t>Where levels differ in maze layouts</a:t>
            </a:r>
          </a:p>
          <a:p>
            <a:r>
              <a:rPr lang="en-GB" dirty="0"/>
              <a:t>And also in the parameters (edible time, speed of Ms Pac-Man and speed of Ghosts)</a:t>
            </a:r>
          </a:p>
          <a:p>
            <a:r>
              <a:rPr lang="en-GB" dirty="0"/>
              <a:t>For Asteroids exercise focus on speed, size and movement (and possibly nature) of the Asteroids</a:t>
            </a:r>
          </a:p>
        </p:txBody>
      </p:sp>
    </p:spTree>
    <p:extLst>
      <p:ext uri="{BB962C8B-B14F-4D97-AF65-F5344CB8AC3E}">
        <p14:creationId xmlns:p14="http://schemas.microsoft.com/office/powerpoint/2010/main" val="338410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 Pac-Man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9923"/>
            <a:ext cx="8229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Ambitious Searchable Design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r>
              <a:rPr lang="en-GB" dirty="0"/>
              <a:t> (CIG 2008)</a:t>
            </a:r>
          </a:p>
          <a:p>
            <a:r>
              <a:rPr lang="en-GB" dirty="0"/>
              <a:t>Cook and Colton (CIG 2011, …)</a:t>
            </a:r>
          </a:p>
          <a:p>
            <a:r>
              <a:rPr lang="en-GB" dirty="0"/>
              <a:t>The above were ambitious in the open-ended nature of the rules – but the games had limited variations in the physics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Even more open-ended: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Video Game Description Language</a:t>
            </a:r>
          </a:p>
          <a:p>
            <a:pPr lvl="1"/>
            <a:r>
              <a:rPr lang="en-GB" dirty="0" err="1"/>
              <a:t>Ebner</a:t>
            </a:r>
            <a:r>
              <a:rPr lang="en-GB" dirty="0"/>
              <a:t> at al Dagstuhl 2012, Schaul CIG 2013)</a:t>
            </a:r>
          </a:p>
          <a:p>
            <a:r>
              <a:rPr lang="en-GB" dirty="0"/>
              <a:t>All interesting work</a:t>
            </a:r>
          </a:p>
          <a:p>
            <a:r>
              <a:rPr lang="en-GB" dirty="0"/>
              <a:t>Difficult to auto-generate good quality human-playable games</a:t>
            </a:r>
          </a:p>
        </p:txBody>
      </p:sp>
    </p:spTree>
    <p:extLst>
      <p:ext uri="{BB962C8B-B14F-4D97-AF65-F5344CB8AC3E}">
        <p14:creationId xmlns:p14="http://schemas.microsoft.com/office/powerpoint/2010/main" val="2073057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8606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can be a  big and complex one</a:t>
            </a:r>
          </a:p>
          <a:p>
            <a:r>
              <a:rPr lang="en-GB" dirty="0"/>
              <a:t>But we’ll experiment with powerful AI on this course</a:t>
            </a:r>
          </a:p>
          <a:p>
            <a:r>
              <a:rPr lang="en-GB" dirty="0"/>
              <a:t>To help manage the complexity</a:t>
            </a:r>
          </a:p>
          <a:p>
            <a:r>
              <a:rPr lang="en-GB" dirty="0"/>
              <a:t>Good AI can make for a very engaging experience – for even a simple battle game</a:t>
            </a:r>
          </a:p>
          <a:p>
            <a:r>
              <a:rPr lang="en-GB" dirty="0"/>
              <a:t>E.g. Atari Tank Battle was brilliant – to play against a human opponent (in this case HI instead of AI)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34" y="1417638"/>
            <a:ext cx="3292125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Pac-Man Example: What to tune?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Which aspects of Ms Pac-Man could be easily tuned?</a:t>
            </a:r>
          </a:p>
          <a:p>
            <a:endParaRPr lang="en-GB" dirty="0"/>
          </a:p>
          <a:p>
            <a:r>
              <a:rPr lang="en-GB" dirty="0"/>
              <a:t>i.e. parameters that could be identified or easily invented and varied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19" y="1579167"/>
            <a:ext cx="4057877" cy="45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Game Tuning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made a change:</a:t>
            </a:r>
            <a:endParaRPr lang="nl-NL" dirty="0"/>
          </a:p>
          <a:p>
            <a:pPr lvl="0"/>
            <a:r>
              <a:rPr lang="en-GB" b="1" dirty="0"/>
              <a:t>Can the difference be detected? How? </a:t>
            </a:r>
            <a:endParaRPr lang="nl-NL" b="1" dirty="0"/>
          </a:p>
          <a:p>
            <a:pPr lvl="1"/>
            <a:r>
              <a:rPr lang="en-GB" dirty="0"/>
              <a:t>Hole detection / exploits?</a:t>
            </a:r>
            <a:endParaRPr lang="nl-NL" dirty="0"/>
          </a:p>
          <a:p>
            <a:pPr lvl="1"/>
            <a:r>
              <a:rPr lang="en-GB" dirty="0"/>
              <a:t>Entropy changes?</a:t>
            </a:r>
            <a:endParaRPr lang="nl-NL" dirty="0"/>
          </a:p>
          <a:p>
            <a:pPr lvl="1"/>
            <a:r>
              <a:rPr lang="en-GB" dirty="0"/>
              <a:t>More drama? (e.g. more flux in obvious measures?)</a:t>
            </a:r>
            <a:endParaRPr lang="nl-NL" dirty="0"/>
          </a:p>
          <a:p>
            <a:pPr lvl="0"/>
            <a:r>
              <a:rPr lang="en-GB" dirty="0"/>
              <a:t>Can we learn a new strategy? </a:t>
            </a:r>
          </a:p>
          <a:p>
            <a:pPr lvl="0"/>
            <a:r>
              <a:rPr lang="en-GB" dirty="0"/>
              <a:t>Make better bots?</a:t>
            </a:r>
            <a:endParaRPr lang="nl-NL" dirty="0"/>
          </a:p>
          <a:p>
            <a:pPr lvl="0"/>
            <a:r>
              <a:rPr lang="en-GB" dirty="0"/>
              <a:t>Can GUI frustration be measured? </a:t>
            </a:r>
            <a:endParaRPr lang="nl-NL" dirty="0"/>
          </a:p>
          <a:p>
            <a:pPr lvl="1"/>
            <a:r>
              <a:rPr lang="en-GB" dirty="0"/>
              <a:t>Analysed touch events, near misses? </a:t>
            </a:r>
            <a:endParaRPr lang="nl-NL" dirty="0"/>
          </a:p>
          <a:p>
            <a:pPr lvl="0"/>
            <a:r>
              <a:rPr lang="en-GB" dirty="0"/>
              <a:t>Bot Id Detection?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137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 measures of game-play</a:t>
            </a:r>
            <a:br>
              <a:rPr lang="en-GB" dirty="0"/>
            </a:br>
            <a:r>
              <a:rPr lang="en-GB" dirty="0"/>
              <a:t>(and automating the measurements)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automatic part comes from having AI-bots play through a game</a:t>
            </a:r>
          </a:p>
          <a:p>
            <a:r>
              <a:rPr lang="en-GB" dirty="0"/>
              <a:t>What we measure will depend on the bots</a:t>
            </a:r>
          </a:p>
          <a:p>
            <a:r>
              <a:rPr lang="en-GB" dirty="0"/>
              <a:t>Different bots may give rise to VERY different measurements</a:t>
            </a:r>
          </a:p>
          <a:p>
            <a:r>
              <a:rPr lang="en-GB" dirty="0"/>
              <a:t>If we can use General AI (e.g. GVGAI) bots, then we have a ready supply of play testers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606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also use other measures of a game – don’t always need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85313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maze was evolved</a:t>
            </a:r>
          </a:p>
          <a:p>
            <a:r>
              <a:rPr lang="en-GB" dirty="0"/>
              <a:t>Random Mutation Hill Climber (RMHC) and (1+1) ES</a:t>
            </a:r>
          </a:p>
          <a:p>
            <a:r>
              <a:rPr lang="en-GB" dirty="0"/>
              <a:t>Representation:</a:t>
            </a:r>
          </a:p>
          <a:p>
            <a:pPr lvl="1"/>
            <a:r>
              <a:rPr lang="en-GB" dirty="0"/>
              <a:t>Bit vector of length 400 (20 x 20)</a:t>
            </a:r>
          </a:p>
          <a:p>
            <a:r>
              <a:rPr lang="en-GB" dirty="0"/>
              <a:t>Fitness measure: longest shortest path between the two green dots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600200"/>
            <a:ext cx="4464496" cy="47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from the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already seen Flappy Bird example (</a:t>
            </a:r>
            <a:r>
              <a:rPr lang="en-GB" dirty="0" err="1"/>
              <a:t>Isaksen</a:t>
            </a:r>
            <a:r>
              <a:rPr lang="en-GB" dirty="0"/>
              <a:t>)</a:t>
            </a:r>
          </a:p>
          <a:p>
            <a:r>
              <a:rPr lang="en-GB" dirty="0"/>
              <a:t>Consider also:</a:t>
            </a:r>
          </a:p>
          <a:p>
            <a:pPr lvl="1"/>
            <a:r>
              <a:rPr lang="en-GB" dirty="0" err="1"/>
              <a:t>Frayn</a:t>
            </a:r>
            <a:r>
              <a:rPr lang="en-GB" dirty="0"/>
              <a:t> (Monopoly) – just an analysis</a:t>
            </a:r>
          </a:p>
          <a:p>
            <a:pPr lvl="1"/>
            <a:r>
              <a:rPr lang="en-GB" dirty="0"/>
              <a:t>Togelius et al (Car racing)</a:t>
            </a:r>
          </a:p>
        </p:txBody>
      </p:sp>
    </p:spTree>
    <p:extLst>
      <p:ext uri="{BB962C8B-B14F-4D97-AF65-F5344CB8AC3E}">
        <p14:creationId xmlns:p14="http://schemas.microsoft.com/office/powerpoint/2010/main" val="354536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it Snow</a:t>
            </a:r>
          </a:p>
        </p:txBody>
      </p:sp>
      <p:pic>
        <p:nvPicPr>
          <p:cNvPr id="4" name="LetItSnowPro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2000" y="1417638"/>
            <a:ext cx="2540000" cy="4525963"/>
          </a:xfrm>
        </p:spPr>
      </p:pic>
    </p:spTree>
    <p:extLst>
      <p:ext uri="{BB962C8B-B14F-4D97-AF65-F5344CB8AC3E}">
        <p14:creationId xmlns:p14="http://schemas.microsoft.com/office/powerpoint/2010/main" val="2347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3394720" cy="3921299"/>
          </a:xfrm>
        </p:spPr>
        <p:txBody>
          <a:bodyPr/>
          <a:lstStyle/>
          <a:p>
            <a:r>
              <a:rPr lang="en-GB" dirty="0"/>
              <a:t>Used auto-play testing to provide feedback for game designer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2204"/>
            <a:ext cx="6679679" cy="1683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76" y="2204864"/>
            <a:ext cx="3769221" cy="4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4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 Heuristic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58616" cy="4525963"/>
          </a:xfrm>
        </p:spPr>
        <p:txBody>
          <a:bodyPr/>
          <a:lstStyle/>
          <a:p>
            <a:r>
              <a:rPr lang="en-GB" dirty="0"/>
              <a:t>Rules fire in priority order</a:t>
            </a:r>
          </a:p>
          <a:p>
            <a:r>
              <a:rPr lang="en-GB" dirty="0"/>
              <a:t>Designer given quick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433372"/>
            <a:ext cx="6217545" cy="50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4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Designer can watch game play</a:t>
            </a:r>
            <a:br>
              <a:rPr lang="en-GB" dirty="0"/>
            </a:br>
            <a:r>
              <a:rPr lang="en-GB" dirty="0"/>
              <a:t>and study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8656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Effects of varying parameters can be observed</a:t>
            </a:r>
          </a:p>
          <a:p>
            <a:r>
              <a:rPr lang="en-GB" dirty="0"/>
              <a:t>Compared with designer’s ideal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04356"/>
            <a:ext cx="4371007" cy="47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56" y="1417638"/>
            <a:ext cx="50196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199" y="1417638"/>
            <a:ext cx="34215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items:</a:t>
            </a:r>
          </a:p>
          <a:p>
            <a:r>
              <a:rPr lang="en-GB" dirty="0"/>
              <a:t>* Set of numerical parameters</a:t>
            </a:r>
          </a:p>
          <a:p>
            <a:r>
              <a:rPr lang="en-GB" dirty="0"/>
              <a:t>* Table of collision effects</a:t>
            </a:r>
          </a:p>
          <a:p>
            <a:r>
              <a:rPr lang="en-GB" dirty="0"/>
              <a:t>* Table of collision scores</a:t>
            </a:r>
          </a:p>
          <a:p>
            <a:endParaRPr lang="en-GB" dirty="0"/>
          </a:p>
          <a:p>
            <a:r>
              <a:rPr lang="en-GB" dirty="0"/>
              <a:t>Evaluation was complex: how well could agents learn to play a game?</a:t>
            </a:r>
          </a:p>
          <a:p>
            <a:endParaRPr lang="en-GB" dirty="0"/>
          </a:p>
          <a:p>
            <a:r>
              <a:rPr lang="en-GB" dirty="0"/>
              <a:t>Inspiring work, but results were restricted by the cost of each fitness evaluation, and the learning ability of the algorithms</a:t>
            </a:r>
          </a:p>
          <a:p>
            <a:endParaRPr lang="en-GB" dirty="0"/>
          </a:p>
          <a:p>
            <a:r>
              <a:rPr lang="en-GB" dirty="0"/>
              <a:t>Current approach would more likely be MCTS-based</a:t>
            </a:r>
          </a:p>
        </p:txBody>
      </p:sp>
    </p:spTree>
    <p:extLst>
      <p:ext uri="{BB962C8B-B14F-4D97-AF65-F5344CB8AC3E}">
        <p14:creationId xmlns:p14="http://schemas.microsoft.com/office/powerpoint/2010/main" val="2248413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Monopoly (</a:t>
            </a:r>
            <a:r>
              <a:rPr lang="en-GB" dirty="0" err="1"/>
              <a:t>Frayn</a:t>
            </a:r>
            <a:r>
              <a:rPr lang="en-GB" dirty="0"/>
              <a:t>, IEEE CIG 2006)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Used evolved bots to model players</a:t>
            </a:r>
          </a:p>
          <a:p>
            <a:r>
              <a:rPr lang="en-GB" dirty="0"/>
              <a:t>And estimate true value of properties</a:t>
            </a:r>
          </a:p>
          <a:p>
            <a:r>
              <a:rPr lang="en-GB" dirty="0"/>
              <a:t>Very different to results of a simple Markov chain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772816"/>
            <a:ext cx="484752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 game such as Monopoly, should the face value differ from the real value?</a:t>
            </a:r>
          </a:p>
        </p:txBody>
      </p:sp>
    </p:spTree>
    <p:extLst>
      <p:ext uri="{BB962C8B-B14F-4D97-AF65-F5344CB8AC3E}">
        <p14:creationId xmlns:p14="http://schemas.microsoft.com/office/powerpoint/2010/main" val="191227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Imitation Learning for Track Tuning</a:t>
            </a:r>
            <a:br>
              <a:rPr lang="en-GB" dirty="0"/>
            </a:br>
            <a:r>
              <a:rPr lang="en-GB" sz="2700" dirty="0"/>
              <a:t>Togelius, De </a:t>
            </a:r>
            <a:r>
              <a:rPr lang="en-GB" sz="2700" dirty="0" err="1"/>
              <a:t>Nardi</a:t>
            </a:r>
            <a:r>
              <a:rPr lang="en-GB" sz="2700" dirty="0"/>
              <a:t> and Lucas, IEEE CIG 2007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23" y="1489090"/>
            <a:ext cx="4978896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Player data was captured from players</a:t>
            </a:r>
          </a:p>
          <a:p>
            <a:r>
              <a:rPr lang="en-GB" dirty="0"/>
              <a:t>Imitation learning to train bots to drive like players</a:t>
            </a:r>
          </a:p>
          <a:p>
            <a:r>
              <a:rPr lang="en-GB" dirty="0"/>
              <a:t>Bots then used to play test tracks</a:t>
            </a:r>
          </a:p>
          <a:p>
            <a:r>
              <a:rPr lang="en-GB" dirty="0"/>
              <a:t>To provide required level of difficulty for each player type (e.g. Julian, top, Renzo, bottom)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439505"/>
            <a:ext cx="2461537" cy="446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5996912"/>
            <a:ext cx="68103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Evolving for Drama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1588408"/>
            <a:ext cx="3034680" cy="4065315"/>
          </a:xfrm>
        </p:spPr>
        <p:txBody>
          <a:bodyPr/>
          <a:lstStyle/>
          <a:p>
            <a:r>
              <a:rPr lang="en-GB" dirty="0"/>
              <a:t>Tuning for dramatic outcomes</a:t>
            </a:r>
          </a:p>
          <a:p>
            <a:r>
              <a:rPr lang="en-GB" dirty="0"/>
              <a:t>Othello: good example of game with drama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14" y="1600200"/>
            <a:ext cx="5631262" cy="32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23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Games have parameters</a:t>
            </a:r>
          </a:p>
          <a:p>
            <a:r>
              <a:rPr lang="en-GB" dirty="0"/>
              <a:t>They can and should be tuned</a:t>
            </a:r>
          </a:p>
          <a:p>
            <a:r>
              <a:rPr lang="en-GB" dirty="0"/>
              <a:t>Do this manually using your own insight</a:t>
            </a:r>
          </a:p>
          <a:p>
            <a:r>
              <a:rPr lang="en-GB" dirty="0"/>
              <a:t>And also try to do it automatically</a:t>
            </a:r>
          </a:p>
          <a:p>
            <a:r>
              <a:rPr lang="en-GB" dirty="0"/>
              <a:t>Using available or invented metrics</a:t>
            </a:r>
          </a:p>
          <a:p>
            <a:r>
              <a:rPr lang="en-GB" dirty="0"/>
              <a:t>And play-testing by AI bots</a:t>
            </a:r>
          </a:p>
        </p:txBody>
      </p:sp>
    </p:spTree>
    <p:extLst>
      <p:ext uri="{BB962C8B-B14F-4D97-AF65-F5344CB8AC3E}">
        <p14:creationId xmlns:p14="http://schemas.microsoft.com/office/powerpoint/2010/main" val="200057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2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big picture is important as well, BUT:</a:t>
            </a:r>
          </a:p>
          <a:p>
            <a:r>
              <a:rPr lang="en-US" dirty="0"/>
              <a:t>Tuning the details has a </a:t>
            </a:r>
            <a:r>
              <a:rPr lang="en-US" b="1" dirty="0"/>
              <a:t>massive</a:t>
            </a:r>
            <a:r>
              <a:rPr lang="en-US" dirty="0"/>
              <a:t> effect on playability of a game</a:t>
            </a:r>
          </a:p>
          <a:p>
            <a:r>
              <a:rPr lang="en-US" dirty="0"/>
              <a:t>We can separate out the identifying and setting of the detailed parameters</a:t>
            </a:r>
          </a:p>
          <a:p>
            <a:r>
              <a:rPr lang="en-US" dirty="0"/>
              <a:t>From measuring the effects of particular combinations of settings</a:t>
            </a:r>
          </a:p>
          <a:p>
            <a:r>
              <a:rPr lang="en-US" dirty="0"/>
              <a:t>The details can be hand tuned or automatically tuned</a:t>
            </a:r>
          </a:p>
          <a:p>
            <a:r>
              <a:rPr lang="en-US" dirty="0"/>
              <a:t>How can we measure the quality of a game?</a:t>
            </a:r>
          </a:p>
          <a:p>
            <a:pPr lvl="1"/>
            <a:r>
              <a:rPr lang="en-US" dirty="0"/>
              <a:t>Human play testing</a:t>
            </a:r>
          </a:p>
          <a:p>
            <a:pPr lvl="1"/>
            <a:r>
              <a:rPr lang="en-US" dirty="0"/>
              <a:t>Measuring experience of AI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4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Searching a Flappy Bird Design Space</a:t>
            </a:r>
            <a:br>
              <a:rPr lang="en-GB" dirty="0"/>
            </a:br>
            <a:r>
              <a:rPr lang="en-GB" dirty="0"/>
              <a:t>(work by Aaron Isaksen et al @ NYU)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9630"/>
            <a:ext cx="8229600" cy="17165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Interesting approach:</a:t>
            </a:r>
          </a:p>
          <a:p>
            <a:pPr lvl="1"/>
            <a:r>
              <a:rPr lang="en-GB" dirty="0"/>
              <a:t>Identify a number of numerical parameters</a:t>
            </a:r>
          </a:p>
          <a:p>
            <a:pPr lvl="1"/>
            <a:r>
              <a:rPr lang="en-GB" dirty="0"/>
              <a:t>Search for combinations of parameters that lead to playable games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91" y="1545825"/>
            <a:ext cx="6620254" cy="27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5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playable Flappy Bird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9"/>
          </a:xfrm>
        </p:spPr>
        <p:txBody>
          <a:bodyPr/>
          <a:lstStyle/>
          <a:p>
            <a:r>
              <a:rPr lang="en-GB" dirty="0"/>
              <a:t>A simple but near optimal AI player is used with a small amount of random noise</a:t>
            </a:r>
          </a:p>
          <a:p>
            <a:pPr lvl="1"/>
            <a:r>
              <a:rPr lang="en-GB" dirty="0"/>
              <a:t>The noise is used to vary the “tap time” (i.e. the exact game tick that the screen tap event is sent)</a:t>
            </a:r>
          </a:p>
          <a:p>
            <a:r>
              <a:rPr lang="en-GB" dirty="0"/>
              <a:t>A playable game is defined as one where the percentage of “birds” achieving a minimum degree of progress is within a specified range</a:t>
            </a:r>
          </a:p>
        </p:txBody>
      </p:sp>
    </p:spTree>
    <p:extLst>
      <p:ext uri="{BB962C8B-B14F-4D97-AF65-F5344CB8AC3E}">
        <p14:creationId xmlns:p14="http://schemas.microsoft.com/office/powerpoint/2010/main" val="389781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the game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67" y="4327244"/>
            <a:ext cx="8229600" cy="225301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After searching for playable games and clustering them</a:t>
            </a:r>
          </a:p>
          <a:p>
            <a:r>
              <a:rPr lang="en-GB" dirty="0"/>
              <a:t>Different clusters led to games with a significantly different feel, even though the rules were the same</a:t>
            </a:r>
          </a:p>
          <a:p>
            <a:r>
              <a:rPr lang="en-GB" dirty="0">
                <a:hlinkClick r:id="rId2"/>
              </a:rPr>
              <a:t>See link for more info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1" y="1312865"/>
            <a:ext cx="4529271" cy="282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56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on </a:t>
            </a:r>
            <a:r>
              <a:rPr lang="en-GB" dirty="0" err="1"/>
              <a:t>Isaksen’s</a:t>
            </a:r>
            <a:r>
              <a:rPr lang="en-GB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Excellent example of doing interesting work with simple AI</a:t>
            </a:r>
          </a:p>
          <a:p>
            <a:r>
              <a:rPr lang="en-GB" dirty="0"/>
              <a:t>Uses games for which the development of an optimal or near-optimal AI is possible (perhaps even easy)</a:t>
            </a:r>
          </a:p>
          <a:p>
            <a:r>
              <a:rPr lang="en-GB" dirty="0"/>
              <a:t>Then adds noise to the actions of the AI bots to simulate weaker play and human error</a:t>
            </a:r>
          </a:p>
          <a:p>
            <a:pPr lvl="1"/>
            <a:r>
              <a:rPr lang="en-GB" dirty="0"/>
              <a:t>Noise can be added to vary the time </a:t>
            </a:r>
          </a:p>
          <a:p>
            <a:pPr lvl="1"/>
            <a:r>
              <a:rPr lang="en-GB" dirty="0"/>
              <a:t>Can define the standard deviation of the added noise</a:t>
            </a:r>
          </a:p>
          <a:p>
            <a:r>
              <a:rPr lang="en-GB" dirty="0"/>
              <a:t>Very cool!!!</a:t>
            </a:r>
          </a:p>
        </p:txBody>
      </p:sp>
    </p:spTree>
    <p:extLst>
      <p:ext uri="{BB962C8B-B14F-4D97-AF65-F5344CB8AC3E}">
        <p14:creationId xmlns:p14="http://schemas.microsoft.com/office/powerpoint/2010/main" val="406782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Searchable Game Design Spaces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2356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1349</Words>
  <Application>Microsoft Macintosh PowerPoint</Application>
  <PresentationFormat>On-screen Show (4:3)</PresentationFormat>
  <Paragraphs>185</Paragraphs>
  <Slides>34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Kantoorthema</vt:lpstr>
      <vt:lpstr>Game Design Spaces IGGI Games Design II  </vt:lpstr>
      <vt:lpstr>Ambitious Searchable Design Spaces</vt:lpstr>
      <vt:lpstr>Togelius and Schmidhuber</vt:lpstr>
      <vt:lpstr>The Devil is in the Detail</vt:lpstr>
      <vt:lpstr>Searching a Flappy Bird Design Space (work by Aaron Isaksen et al @ NYU)</vt:lpstr>
      <vt:lpstr>What is a playable Flappy Bird game?</vt:lpstr>
      <vt:lpstr>Searching the game space</vt:lpstr>
      <vt:lpstr>Comments on Isaksen’s Work</vt:lpstr>
      <vt:lpstr>Searchable Game Design Spaces</vt:lpstr>
      <vt:lpstr>Constructing a Searchable Game Design Space  Approach:   Identify Characteristic Dimensions of a Game Genre  e.g. 2-D Arcade Games</vt:lpstr>
      <vt:lpstr>Approach: Identify Characteristic Dimensions of a Game Genre e.g. 2-D Arcade Games</vt:lpstr>
      <vt:lpstr>Game Rules</vt:lpstr>
      <vt:lpstr>Object Types</vt:lpstr>
      <vt:lpstr>Vehicle Physics</vt:lpstr>
      <vt:lpstr>Input Controls</vt:lpstr>
      <vt:lpstr>Weapon Systems</vt:lpstr>
      <vt:lpstr>Game Views</vt:lpstr>
      <vt:lpstr>Level Design</vt:lpstr>
      <vt:lpstr>Ms Pac-Man Example</vt:lpstr>
      <vt:lpstr>AI Behaviour</vt:lpstr>
      <vt:lpstr>Pac-Man Example: What to tune?</vt:lpstr>
      <vt:lpstr>Game Tuning</vt:lpstr>
      <vt:lpstr>Objective measures of game-play (and automating the measurements)</vt:lpstr>
      <vt:lpstr>Can also use other measures of a game – don’t always need bots</vt:lpstr>
      <vt:lpstr>Examples from the literature</vt:lpstr>
      <vt:lpstr>Let it Snow</vt:lpstr>
      <vt:lpstr>PowerPoint Presentation</vt:lpstr>
      <vt:lpstr>Used a Heuristic AI</vt:lpstr>
      <vt:lpstr>Designer can watch game play and study graphs</vt:lpstr>
      <vt:lpstr>Monopoly (Frayn, IEEE CIG 2006)</vt:lpstr>
      <vt:lpstr>Discussion Question</vt:lpstr>
      <vt:lpstr>Imitation Learning for Track Tuning Togelius, De Nardi and Lucas, IEEE CIG 2007</vt:lpstr>
      <vt:lpstr>Evolving for Drama</vt:lpstr>
      <vt:lpstr>Summary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for Video Game AI</dc:title>
  <dc:creator>Mark Winands</dc:creator>
  <cp:lastModifiedBy>Simon Lucas</cp:lastModifiedBy>
  <cp:revision>108</cp:revision>
  <dcterms:created xsi:type="dcterms:W3CDTF">2015-01-27T08:01:00Z</dcterms:created>
  <dcterms:modified xsi:type="dcterms:W3CDTF">2018-06-04T07:50:56Z</dcterms:modified>
</cp:coreProperties>
</file>